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94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individuals</c:v>
                </c:pt>
              </c:strCache>
            </c:strRef>
          </c:tx>
          <c:spPr>
            <a:ln w="571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Sheet1!$A$2:$A$12</c:f>
              <c:numCache>
                <c:formatCode>General</c:formatCode>
                <c:ptCount val="1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</c:numCache>
            </c:numRef>
          </c:xVal>
          <c:yVal>
            <c:numRef>
              <c:f>Sheet1!$B$2:$B$12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11</c:v>
                </c:pt>
                <c:pt idx="5">
                  <c:v>15</c:v>
                </c:pt>
                <c:pt idx="6">
                  <c:v>18</c:v>
                </c:pt>
                <c:pt idx="7">
                  <c:v>20</c:v>
                </c:pt>
                <c:pt idx="8">
                  <c:v>21</c:v>
                </c:pt>
                <c:pt idx="9">
                  <c:v>21.5</c:v>
                </c:pt>
                <c:pt idx="10">
                  <c:v>21.75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6F7-4193-83CF-35282F986B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0737696"/>
        <c:axId val="280735776"/>
      </c:scatterChart>
      <c:valAx>
        <c:axId val="280737696"/>
        <c:scaling>
          <c:orientation val="minMax"/>
          <c:max val="10"/>
        </c:scaling>
        <c:delete val="0"/>
        <c:axPos val="b"/>
        <c:majorGridlines>
          <c:spPr>
            <a:ln w="12700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2400" noProof="0" dirty="0"/>
                  <a:t>Time (t in days)</a:t>
                </a:r>
                <a:r>
                  <a:rPr lang="en-GB" sz="1800" noProof="0" dirty="0"/>
                  <a:t>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v-S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80735776"/>
        <c:crosses val="autoZero"/>
        <c:crossBetween val="midCat"/>
      </c:valAx>
      <c:valAx>
        <c:axId val="280735776"/>
        <c:scaling>
          <c:orientation val="minMax"/>
        </c:scaling>
        <c:delete val="1"/>
        <c:axPos val="l"/>
        <c:majorGridlines>
          <c:spPr>
            <a:ln w="12700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2400" noProof="0" dirty="0"/>
                  <a:t>Number of individuals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/>
            </a:p>
          </c:txPr>
        </c:title>
        <c:numFmt formatCode="General" sourceLinked="1"/>
        <c:majorTickMark val="none"/>
        <c:minorTickMark val="none"/>
        <c:tickLblPos val="nextTo"/>
        <c:crossAx val="2807376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01C0A-FA02-B18F-E55E-972C260CC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9574E-68E6-B06E-2DD6-8EBC9B9DDB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F9369-F7A9-7E94-577F-4DDCA648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F1980-ED9B-0FD6-0C3E-577A1B524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C3245-F8E7-D148-E3F2-8ECF92F2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553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F6C37-7C5A-6B7B-ECAF-E52EBE82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2C5B2-E195-6E5E-D435-FD396AC2F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563C8-EC4E-399A-6EDB-C79F16222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83A55-9D9D-D2C1-21A4-D2F5C693C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5343B-B0FA-8454-3E4D-9D479B241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802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BFD7FC-6A8E-E3E7-9211-6C90F103C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3C321-A1D2-C546-0E42-CDE502B05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6B87F-4C9A-F1BE-C180-EBF1BBF73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902E8-A8DC-89F2-05E0-7EEE7C18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C552D-5111-7945-9491-E7201A7DA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276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5FDFA-0788-EF41-99DE-5E6F577DF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76852-1CF4-10E8-0EDD-056C26580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59168-4328-1078-EECF-7D0CD802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31C91-4A46-09F2-48D2-5A18999A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DC6AA-43A1-C897-2625-BE25D840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0320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6CA5B-EB89-1DC4-9300-D426A6695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5DE4C-2AD4-6846-D96B-940A856FA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C0676-E464-44EE-ED6D-BE6E4E2A9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B3BE6-5E8B-90AD-0A96-418AFE534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89D5A-4FEA-F5DB-C4E4-90FF11DA6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9822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742F2-8352-843A-96EE-4D46FA1A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2F864-2576-9182-1510-10B399A8B3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3EE1BF-33FB-C29A-8136-2D280CF67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E16B0-F6EC-5016-7656-D9CA73CC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CF131-0E3B-7F54-5DED-53CF4AE52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045C3-5E92-6F1F-71D0-1D92345A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5937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E99C-3F1F-518B-C102-EAD9400EC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FF8C1-2761-4B32-8E23-35753A535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D7744-BFA9-EAB7-E527-F510D145B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DEA24-968C-6E23-8AB0-771004EFB2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A40AFF-4E95-B0F6-D798-F31EBC15C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6E5175-0291-9C01-9B8F-108DCE0A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DA921C-5A75-6196-E803-AAF89C1AF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EC9EFC-627E-905B-D9E8-F811F55E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3360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B15E9-1AB1-7E38-F4F3-B264EBEDB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20676-6C0C-D898-6069-8A388878F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9A0EA9-158C-3EDD-0637-5AF1BF8E2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30A75B-51C9-FE81-26C6-16374848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090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C88AD-0819-F633-4AA7-D83B0A16D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5F3DBA-771A-0DCF-1470-E87203DA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39DD8-B53C-EAD5-3E85-D688E7CB0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335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73C0B-E47E-7E77-60CB-7A8B877A8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494B4-BABB-863F-23D7-758271C12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2CE70-57C7-C95A-FE42-FD4E2721A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44B5D-525F-B823-3218-EFF46D3A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4BDDC-D2CF-45A7-D831-5F1D72801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43A52-07AA-F813-9AE4-B152AFB97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934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CB9-7CA9-D353-CD38-3201F66E1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979E-F716-B6DD-1B66-F50F39D2A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19075C-1FF3-7CCB-A331-15527EC98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F96C2-9C7D-5CF9-5447-6C214146E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6AFDE-6E97-803D-0F75-E2B31C68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D2EE5-8849-1408-1911-8136AFCBC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2351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5EC062-053A-A8BF-1763-16911A464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5A768-154B-2DE6-0944-C439C863A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5B9D4-9DF5-3306-9A95-316B4FFE6A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BB338C-E9F0-4D69-A875-2FBF6C80ADF7}" type="datetimeFigureOut">
              <a:rPr lang="en-GB" smtClean="0"/>
              <a:t>29/09/2025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9AC3-DC22-A28F-D59B-5A1F98FB4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78A1B-F1C1-562D-015F-7BDFE8244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FF84DA-486E-45E5-8F16-DBC6D7C7823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58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chart" Target="../charts/chart1.xml"/><Relationship Id="rId7" Type="http://schemas.openxmlformats.org/officeDocument/2006/relationships/image" Target="../media/image16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nti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HannatenBrink/PERC_Course_TheoreticalEcology202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C114-4BFD-839C-2BDF-C0B43D4580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noProof="0" dirty="0"/>
              <a:t>Course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A9A2B-444F-E2D4-5000-90013CD181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 dirty="0"/>
              <a:t>PE&amp;RC theoretical ecology course 2025</a:t>
            </a:r>
          </a:p>
          <a:p>
            <a:r>
              <a:rPr lang="en-GB" noProof="0" dirty="0"/>
              <a:t>Jasper Croll &amp; </a:t>
            </a:r>
            <a:r>
              <a:rPr lang="en-GB" noProof="0"/>
              <a:t>Hanna ten Brink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39066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AE503-2723-7D3F-29E4-671050BDC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ODE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4305C3-68BA-F765-AD15-507BA4B12B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noProof="0" dirty="0"/>
                  <a:t>One equation for every population</a:t>
                </a:r>
              </a:p>
              <a:p>
                <a:r>
                  <a:rPr lang="en-GB" noProof="0" dirty="0"/>
                  <a:t>Change over time</a:t>
                </a:r>
              </a:p>
              <a:p>
                <a:endParaRPr lang="en-GB" noProof="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3200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𝐶h𝑎𝑛𝑔𝑒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𝑛𝑢𝑚𝑏𝑒𝑟</m:t>
                        </m:r>
                      </m:num>
                      <m:den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𝑐h𝑎𝑛𝑔𝑒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𝑡𝑖𝑚𝑒</m:t>
                        </m:r>
                      </m:den>
                    </m:f>
                    <m:r>
                      <a:rPr lang="en-GB" sz="3200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en-GB" sz="3200" noProof="0" dirty="0"/>
                  <a:t> </a:t>
                </a:r>
                <a:endParaRPr lang="en-GB" i="1" noProof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4305C3-68BA-F765-AD15-507BA4B12B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78F742A-F81A-3812-7AF9-BE794DE0BB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686041"/>
              </p:ext>
            </p:extLst>
          </p:nvPr>
        </p:nvGraphicFramePr>
        <p:xfrm>
          <a:off x="6156960" y="2265394"/>
          <a:ext cx="5628640" cy="43513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3622639-45C2-0C4A-F90F-23F907257940}"/>
                  </a:ext>
                </a:extLst>
              </p:cNvPr>
              <p:cNvSpPr txBox="1"/>
              <p:nvPr/>
            </p:nvSpPr>
            <p:spPr>
              <a:xfrm>
                <a:off x="9924050" y="3350748"/>
                <a:ext cx="72644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sz="2400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GB" sz="2400" noProof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3622639-45C2-0C4A-F90F-23F907257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24050" y="3350748"/>
                <a:ext cx="72644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919D57F-0CC3-AD64-C407-1510E831CA90}"/>
                  </a:ext>
                </a:extLst>
              </p:cNvPr>
              <p:cNvSpPr txBox="1"/>
              <p:nvPr/>
            </p:nvSpPr>
            <p:spPr>
              <a:xfrm>
                <a:off x="9130381" y="4043245"/>
                <a:ext cx="72644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sz="2400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GB" sz="2400" noProof="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919D57F-0CC3-AD64-C407-1510E831CA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0381" y="4043245"/>
                <a:ext cx="726440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868C1B-38BB-891A-56AF-4C16178C3EC3}"/>
              </a:ext>
            </a:extLst>
          </p:cNvPr>
          <p:cNvCxnSpPr/>
          <p:nvPr/>
        </p:nvCxnSpPr>
        <p:spPr>
          <a:xfrm>
            <a:off x="8866221" y="4043245"/>
            <a:ext cx="1137920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4C8E8B-C8B9-83E5-7CE1-9A5B9A79FAB0}"/>
              </a:ext>
            </a:extLst>
          </p:cNvPr>
          <p:cNvCxnSpPr/>
          <p:nvPr/>
        </p:nvCxnSpPr>
        <p:spPr>
          <a:xfrm>
            <a:off x="10004141" y="3087411"/>
            <a:ext cx="0" cy="955834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D42DF2-4138-FF39-F9A3-ACD5B4C57D77}"/>
              </a:ext>
            </a:extLst>
          </p:cNvPr>
          <p:cNvCxnSpPr>
            <a:cxnSpLocks/>
          </p:cNvCxnSpPr>
          <p:nvPr/>
        </p:nvCxnSpPr>
        <p:spPr>
          <a:xfrm>
            <a:off x="9277701" y="3623351"/>
            <a:ext cx="299720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C415E05-2827-66E2-8B19-30AF4979C78F}"/>
              </a:ext>
            </a:extLst>
          </p:cNvPr>
          <p:cNvCxnSpPr>
            <a:cxnSpLocks/>
          </p:cNvCxnSpPr>
          <p:nvPr/>
        </p:nvCxnSpPr>
        <p:spPr>
          <a:xfrm>
            <a:off x="9577421" y="3393440"/>
            <a:ext cx="0" cy="229911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93D96E4-783A-4BDC-2C49-6BFF81F27D4C}"/>
                  </a:ext>
                </a:extLst>
              </p:cNvPr>
              <p:cNvSpPr txBox="1"/>
              <p:nvPr/>
            </p:nvSpPr>
            <p:spPr>
              <a:xfrm>
                <a:off x="9435181" y="3270639"/>
                <a:ext cx="72644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sz="2400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GB" sz="2400" noProof="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93D96E4-783A-4BDC-2C49-6BFF81F27D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35181" y="3270639"/>
                <a:ext cx="72644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6DD3685-01EB-C9F2-339F-826FCFDA4725}"/>
                  </a:ext>
                </a:extLst>
              </p:cNvPr>
              <p:cNvSpPr txBox="1"/>
              <p:nvPr/>
            </p:nvSpPr>
            <p:spPr>
              <a:xfrm>
                <a:off x="9064341" y="3546731"/>
                <a:ext cx="72644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sz="2400" b="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GB" sz="2400" noProof="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6DD3685-01EB-C9F2-339F-826FCFDA47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4341" y="3546731"/>
                <a:ext cx="726440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B349999-A2B5-2418-9F98-348CED2DC41B}"/>
              </a:ext>
            </a:extLst>
          </p:cNvPr>
          <p:cNvCxnSpPr>
            <a:cxnSpLocks/>
          </p:cNvCxnSpPr>
          <p:nvPr/>
        </p:nvCxnSpPr>
        <p:spPr>
          <a:xfrm flipH="1">
            <a:off x="8484988" y="2780789"/>
            <a:ext cx="1753276" cy="1441364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FFD6B81-0E0B-7BCF-C359-7CE4D85E96C4}"/>
                  </a:ext>
                </a:extLst>
              </p:cNvPr>
              <p:cNvSpPr txBox="1"/>
              <p:nvPr/>
            </p:nvSpPr>
            <p:spPr>
              <a:xfrm>
                <a:off x="4248744" y="3218725"/>
                <a:ext cx="1753276" cy="11873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en-GB" sz="2800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80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2800" b="0" i="1" noProof="0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en-GB" sz="2800" i="1" noProof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2800" b="0" i="1" noProof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2800" b="0" i="1" noProof="0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GB" sz="2800" noProof="0" dirty="0"/>
              </a:p>
              <a:p>
                <a:endParaRPr lang="en-GB" noProof="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FFD6B81-0E0B-7BCF-C359-7CE4D85E96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744" y="3218725"/>
                <a:ext cx="1753276" cy="118737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571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  <p:bldP spid="8" grpId="1"/>
      <p:bldP spid="23" grpId="0"/>
      <p:bldP spid="23" grpId="1"/>
      <p:bldP spid="24" grpId="0"/>
      <p:bldP spid="2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EB8BB-34BC-5E98-3C53-F0619144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ODE models: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9C990E-0245-1229-D95B-ADAE8A78B3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4022" y="1945640"/>
                <a:ext cx="658368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3200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GB" sz="3200" b="0" i="0" noProof="0" smtClean="0">
                        <a:latin typeface="Cambria Math" panose="02040503050406030204" pitchFamily="18" charset="0"/>
                      </a:rPr>
                      <m:t>in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       −</m:t>
                    </m:r>
                    <m:r>
                      <m:rPr>
                        <m:sty m:val="p"/>
                      </m:rPr>
                      <a:rPr lang="en-GB" sz="3200" b="0" i="0" noProof="0" smtClean="0">
                        <a:latin typeface="Cambria Math" panose="02040503050406030204" pitchFamily="18" charset="0"/>
                      </a:rPr>
                      <m:t>out</m:t>
                    </m:r>
                  </m:oMath>
                </a14:m>
                <a:r>
                  <a:rPr lang="en-GB" sz="3200" noProof="0" dirty="0"/>
                  <a:t>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3200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GB" sz="3200" b="0" i="0" noProof="0" smtClean="0">
                        <a:latin typeface="Cambria Math" panose="02040503050406030204" pitchFamily="18" charset="0"/>
                      </a:rPr>
                      <m:t>birth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m:rPr>
                        <m:sty m:val="p"/>
                      </m:rPr>
                      <a:rPr lang="en-GB" sz="3200" b="0" i="0" noProof="0" smtClean="0">
                        <a:latin typeface="Cambria Math" panose="02040503050406030204" pitchFamily="18" charset="0"/>
                      </a:rPr>
                      <m:t>death</m:t>
                    </m:r>
                    <m:r>
                      <a:rPr lang="en-GB" sz="3200" b="0" i="0" noProof="0" smtClean="0">
                        <a:latin typeface="Cambria Math" panose="02040503050406030204" pitchFamily="18" charset="0"/>
                      </a:rPr>
                      <m:t> (±</m:t>
                    </m:r>
                    <m:r>
                      <m:rPr>
                        <m:sty m:val="p"/>
                      </m:rPr>
                      <a:rPr lang="en-GB" sz="3200" b="0" i="0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migration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3200" noProof="0" dirty="0"/>
                  <a:t> </a:t>
                </a:r>
              </a:p>
              <a:p>
                <a:pPr marL="0" indent="0">
                  <a:buNone/>
                </a:pPr>
                <a:endParaRPr lang="en-GB" noProof="0" dirty="0"/>
              </a:p>
              <a:p>
                <a:pPr marL="0" indent="0">
                  <a:buNone/>
                </a:pPr>
                <a:endParaRPr lang="en-GB" noProof="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3200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GB" sz="320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GB" sz="3200" b="0" i="1" noProof="0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     −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3200" b="0" i="1" noProof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GB" sz="3200" i="1" noProof="0" dirty="0"/>
                  <a:t> </a:t>
                </a:r>
              </a:p>
              <a:p>
                <a:pPr marL="0" indent="0">
                  <a:buNone/>
                </a:pPr>
                <a:endParaRPr lang="en-GB" noProof="0" dirty="0"/>
              </a:p>
              <a:p>
                <a:pPr marL="0" indent="0">
                  <a:buNone/>
                </a:pPr>
                <a:endParaRPr lang="en-GB" noProof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9C990E-0245-1229-D95B-ADAE8A78B3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4022" y="1945640"/>
                <a:ext cx="6583680" cy="435133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eft Bracket 3">
            <a:extLst>
              <a:ext uri="{FF2B5EF4-FFF2-40B4-BE49-F238E27FC236}">
                <a16:creationId xmlns:a16="http://schemas.microsoft.com/office/drawing/2014/main" id="{385C6F8D-531D-8477-1BAA-D7B044250CA4}"/>
              </a:ext>
            </a:extLst>
          </p:cNvPr>
          <p:cNvSpPr/>
          <p:nvPr/>
        </p:nvSpPr>
        <p:spPr>
          <a:xfrm rot="16200000">
            <a:off x="2272528" y="4707622"/>
            <a:ext cx="335438" cy="807562"/>
          </a:xfrm>
          <a:prstGeom prst="leftBracke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noProof="0" dirty="0">
              <a:solidFill>
                <a:srgbClr val="0070C0"/>
              </a:solidFill>
            </a:endParaRP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86A931B9-E269-B01F-C6AE-0C263F77DD3D}"/>
              </a:ext>
            </a:extLst>
          </p:cNvPr>
          <p:cNvSpPr/>
          <p:nvPr/>
        </p:nvSpPr>
        <p:spPr>
          <a:xfrm rot="16200000">
            <a:off x="3476648" y="4494743"/>
            <a:ext cx="335437" cy="1233319"/>
          </a:xfrm>
          <a:prstGeom prst="leftBracke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noProof="0" dirty="0">
              <a:solidFill>
                <a:srgbClr val="0070C0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B0F1FB-D628-6178-A16D-9D0D0EE24B45}"/>
              </a:ext>
            </a:extLst>
          </p:cNvPr>
          <p:cNvCxnSpPr>
            <a:stCxn id="4" idx="1"/>
          </p:cNvCxnSpPr>
          <p:nvPr/>
        </p:nvCxnSpPr>
        <p:spPr>
          <a:xfrm>
            <a:off x="2440247" y="5279122"/>
            <a:ext cx="587460" cy="72501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5168B6-DAE4-A53A-E351-6D5F085E9546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027707" y="5279121"/>
            <a:ext cx="616660" cy="72501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959EDD2-93BD-1748-9A9F-C07EE44A2961}"/>
              </a:ext>
            </a:extLst>
          </p:cNvPr>
          <p:cNvSpPr txBox="1"/>
          <p:nvPr/>
        </p:nvSpPr>
        <p:spPr>
          <a:xfrm>
            <a:off x="2595721" y="5908100"/>
            <a:ext cx="1019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noProof="0" dirty="0">
                <a:solidFill>
                  <a:srgbClr val="0070C0"/>
                </a:solidFill>
              </a:rPr>
              <a:t>term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B8566BD-3C59-4342-D105-5E8780573967}"/>
              </a:ext>
            </a:extLst>
          </p:cNvPr>
          <p:cNvSpPr/>
          <p:nvPr/>
        </p:nvSpPr>
        <p:spPr>
          <a:xfrm>
            <a:off x="1260684" y="4417694"/>
            <a:ext cx="379063" cy="391423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A66BA5-5BE0-1DCA-62F0-EFD41BB6DEE2}"/>
              </a:ext>
            </a:extLst>
          </p:cNvPr>
          <p:cNvSpPr/>
          <p:nvPr/>
        </p:nvSpPr>
        <p:spPr>
          <a:xfrm>
            <a:off x="1923143" y="4541983"/>
            <a:ext cx="549619" cy="556654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4111852-3220-0960-E652-95442F3D6C49}"/>
              </a:ext>
            </a:extLst>
          </p:cNvPr>
          <p:cNvSpPr/>
          <p:nvPr/>
        </p:nvSpPr>
        <p:spPr>
          <a:xfrm>
            <a:off x="3541662" y="4554748"/>
            <a:ext cx="549619" cy="556654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D50ECC2-1992-28DD-E28C-D66BA04961A2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1450215" y="3853815"/>
            <a:ext cx="1" cy="563879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48E724B-693D-57A0-D117-2DE1CFA77387}"/>
              </a:ext>
            </a:extLst>
          </p:cNvPr>
          <p:cNvCxnSpPr>
            <a:cxnSpLocks/>
          </p:cNvCxnSpPr>
          <p:nvPr/>
        </p:nvCxnSpPr>
        <p:spPr>
          <a:xfrm flipH="1">
            <a:off x="1450215" y="3853814"/>
            <a:ext cx="3618532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A44E9B1-6340-9623-4457-C36DA2904CAC}"/>
              </a:ext>
            </a:extLst>
          </p:cNvPr>
          <p:cNvSpPr txBox="1"/>
          <p:nvPr/>
        </p:nvSpPr>
        <p:spPr>
          <a:xfrm>
            <a:off x="5040342" y="3561426"/>
            <a:ext cx="5048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noProof="0" dirty="0">
                <a:solidFill>
                  <a:srgbClr val="00B050"/>
                </a:solidFill>
              </a:rPr>
              <a:t>Variable: changes over time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28F7DF7-8B85-6877-4EDE-AA80CB42C475}"/>
              </a:ext>
            </a:extLst>
          </p:cNvPr>
          <p:cNvCxnSpPr>
            <a:stCxn id="14" idx="0"/>
          </p:cNvCxnSpPr>
          <p:nvPr/>
        </p:nvCxnSpPr>
        <p:spPr>
          <a:xfrm flipH="1" flipV="1">
            <a:off x="2197952" y="4417694"/>
            <a:ext cx="1" cy="124289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61131D-8421-14A8-7BFA-182D9351A242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3816472" y="4417694"/>
            <a:ext cx="0" cy="13705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41BAAAE-7FD6-6174-8ED5-02FA0E421032}"/>
              </a:ext>
            </a:extLst>
          </p:cNvPr>
          <p:cNvCxnSpPr>
            <a:cxnSpLocks/>
          </p:cNvCxnSpPr>
          <p:nvPr/>
        </p:nvCxnSpPr>
        <p:spPr>
          <a:xfrm flipV="1">
            <a:off x="2197952" y="4381256"/>
            <a:ext cx="2870795" cy="3573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8C69527-9E5A-0F63-6F42-6335190CEE94}"/>
              </a:ext>
            </a:extLst>
          </p:cNvPr>
          <p:cNvSpPr txBox="1"/>
          <p:nvPr/>
        </p:nvSpPr>
        <p:spPr>
          <a:xfrm>
            <a:off x="5068747" y="4088868"/>
            <a:ext cx="50266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noProof="0" dirty="0">
                <a:solidFill>
                  <a:srgbClr val="7030A0"/>
                </a:solidFill>
              </a:rPr>
              <a:t>Parameters: constant value</a:t>
            </a:r>
          </a:p>
        </p:txBody>
      </p:sp>
    </p:spTree>
    <p:extLst>
      <p:ext uri="{BB962C8B-B14F-4D97-AF65-F5344CB8AC3E}">
        <p14:creationId xmlns:p14="http://schemas.microsoft.com/office/powerpoint/2010/main" val="77018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12" grpId="0"/>
      <p:bldP spid="13" grpId="0" animBg="1"/>
      <p:bldP spid="14" grpId="0" animBg="1"/>
      <p:bldP spid="15" grpId="0" animBg="1"/>
      <p:bldP spid="26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B6704-4E94-A5A9-E7C4-FB82A3154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ODE model: units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950647-6104-E887-79B4-4FDC55281A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354519" cy="481824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noProof="0" smtClean="0"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GB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en-GB" b="0" noProof="0" dirty="0"/>
              </a:p>
              <a:p>
                <a:pPr marL="0" indent="0">
                  <a:buNone/>
                </a:pPr>
                <a:endParaRPr lang="en-GB" noProof="0" dirty="0"/>
              </a:p>
              <a:p>
                <a:pPr marL="0" indent="0">
                  <a:buNone/>
                </a:pPr>
                <a:r>
                  <a:rPr lang="en-GB" i="1" noProof="0" dirty="0"/>
                  <a:t>t</a:t>
                </a:r>
                <a:r>
                  <a:rPr lang="en-GB" noProof="0" dirty="0"/>
                  <a:t>: time (day)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N</a:t>
                </a:r>
                <a:r>
                  <a:rPr lang="en-GB" noProof="0" dirty="0"/>
                  <a:t>: individuals (number #)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b</a:t>
                </a:r>
                <a:r>
                  <a:rPr lang="en-GB" noProof="0" dirty="0"/>
                  <a:t>: birth rate (per day,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noProof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day</m:t>
                        </m:r>
                      </m:den>
                    </m:f>
                  </m:oMath>
                </a14:m>
                <a:r>
                  <a:rPr lang="en-GB" noProof="0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day</m:t>
                        </m:r>
                      </m:e>
                      <m:sup>
                        <m:r>
                          <a:rPr lang="en-GB" b="0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noProof="0" dirty="0"/>
                  <a:t>)  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d</a:t>
                </a:r>
                <a:r>
                  <a:rPr lang="en-GB" noProof="0" dirty="0"/>
                  <a:t>: death rate (per day,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noProof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day</m:t>
                        </m:r>
                      </m:den>
                    </m:f>
                  </m:oMath>
                </a14:m>
                <a:r>
                  <a:rPr lang="en-GB" noProof="0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day</m:t>
                        </m:r>
                      </m:e>
                      <m:sup>
                        <m:r>
                          <a:rPr lang="en-GB" b="0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noProof="0" dirty="0"/>
                  <a:t>) 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M</a:t>
                </a:r>
                <a:r>
                  <a:rPr lang="en-GB" noProof="0" dirty="0"/>
                  <a:t>: migration (number per day,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number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day</m:t>
                        </m:r>
                      </m:den>
                    </m:f>
                  </m:oMath>
                </a14:m>
                <a:r>
                  <a:rPr lang="en-GB" noProof="0" dirty="0"/>
                  <a:t>) </a:t>
                </a:r>
              </a:p>
              <a:p>
                <a:pPr marL="0" indent="0">
                  <a:buNone/>
                </a:pPr>
                <a:r>
                  <a:rPr lang="en-GB" i="1" noProof="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</a:rPr>
                  <a:t>c</a:t>
                </a:r>
                <a:r>
                  <a:rPr lang="en-GB" noProof="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</a:rPr>
                  <a:t>: cannibalism rate (per number per day,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number</m:t>
                        </m:r>
                        <m:r>
                          <a:rPr lang="en-GB" b="0" i="0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day</m:t>
                        </m:r>
                      </m:den>
                    </m:f>
                  </m:oMath>
                </a14:m>
                <a:r>
                  <a:rPr lang="en-GB" noProof="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number</m:t>
                        </m:r>
                      </m:e>
                      <m:sup>
                        <m:r>
                          <a:rPr lang="en-GB" b="0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GB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day</m:t>
                        </m:r>
                      </m:e>
                      <m:sup>
                        <m:r>
                          <a:rPr lang="en-GB" b="0" i="1" noProof="0" smtClean="0"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noProof="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GB" noProof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950647-6104-E887-79B4-4FDC55281A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354519" cy="4818244"/>
              </a:xfrm>
              <a:blipFill>
                <a:blip r:embed="rId2"/>
                <a:stretch>
                  <a:fillRect l="-10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8D91818-7F45-16D7-7C29-5717A1E2E334}"/>
              </a:ext>
            </a:extLst>
          </p:cNvPr>
          <p:cNvSpPr txBox="1"/>
          <p:nvPr/>
        </p:nvSpPr>
        <p:spPr>
          <a:xfrm>
            <a:off x="5301205" y="365125"/>
            <a:ext cx="67712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noProof="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Practice: </a:t>
            </a:r>
          </a:p>
          <a:p>
            <a:r>
              <a:rPr lang="en-GB" sz="2800" noProof="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Add cannibalism to the equation</a:t>
            </a:r>
          </a:p>
          <a:p>
            <a:r>
              <a:rPr lang="en-GB" sz="2800" noProof="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Determine the units of the new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570B94-AFB1-2784-991F-1BF814B69DC4}"/>
                  </a:ext>
                </a:extLst>
              </p:cNvPr>
              <p:cNvSpPr txBox="1"/>
              <p:nvPr/>
            </p:nvSpPr>
            <p:spPr>
              <a:xfrm>
                <a:off x="4132162" y="2002419"/>
                <a:ext cx="9144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noProof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GB" sz="2800" b="0" i="1" noProof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GB" sz="2800" b="0" i="1" noProof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GB" sz="2800" b="0" i="1" noProof="0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800" b="0" i="1" noProof="0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GB" sz="2800" b="0" i="1" noProof="0" smtClean="0">
                              <a:solidFill>
                                <a:schemeClr val="tx2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sz="3200" noProof="0" dirty="0">
                  <a:solidFill>
                    <a:schemeClr val="tx2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F570B94-AFB1-2784-991F-1BF814B69D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2162" y="2002419"/>
                <a:ext cx="914400" cy="523220"/>
              </a:xfrm>
              <a:prstGeom prst="rect">
                <a:avLst/>
              </a:prstGeom>
              <a:blipFill>
                <a:blip r:embed="rId3"/>
                <a:stretch>
                  <a:fillRect r="-19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978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055F4-0B16-134E-6950-6D7940D94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BECB0-F305-1AAF-CFFE-CDAB960FE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ODE model: units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EC877E-1D31-868B-9011-CA9FA037E5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354519" cy="481824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 noProof="0" smtClean="0"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GB" i="1" noProof="0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noProof="0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noProof="0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GB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GB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GB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GB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b="0" noProof="0" dirty="0"/>
              </a:p>
              <a:p>
                <a:pPr marL="0" indent="0">
                  <a:buNone/>
                </a:pPr>
                <a:endParaRPr lang="en-GB" noProof="0" dirty="0"/>
              </a:p>
              <a:p>
                <a:pPr marL="0" indent="0">
                  <a:buNone/>
                </a:pPr>
                <a:r>
                  <a:rPr lang="en-GB" i="1" noProof="0" dirty="0"/>
                  <a:t>t</a:t>
                </a:r>
                <a:r>
                  <a:rPr lang="en-GB" noProof="0" dirty="0"/>
                  <a:t>: time (year)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N</a:t>
                </a:r>
                <a:r>
                  <a:rPr lang="en-GB" noProof="0" dirty="0"/>
                  <a:t>: individuals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number</m:t>
                        </m:r>
                      </m:num>
                      <m:den>
                        <m:sSup>
                          <m:sSupPr>
                            <m:ctrlPr>
                              <a:rPr lang="en-GB" i="1" noProof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noProof="0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GB" b="0" i="1" noProof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GB" noProof="0" dirty="0"/>
                  <a:t>)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b</a:t>
                </a:r>
                <a:r>
                  <a:rPr lang="en-GB" noProof="0" dirty="0"/>
                  <a:t>: birth rate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0" noProof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year</m:t>
                        </m:r>
                      </m:den>
                    </m:f>
                  </m:oMath>
                </a14:m>
                <a:r>
                  <a:rPr lang="en-GB" noProof="0" dirty="0"/>
                  <a:t>)  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d</a:t>
                </a:r>
                <a:r>
                  <a:rPr lang="en-GB" noProof="0" dirty="0"/>
                  <a:t>: death rate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0" noProof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year</m:t>
                        </m:r>
                      </m:den>
                    </m:f>
                  </m:oMath>
                </a14:m>
                <a:r>
                  <a:rPr lang="en-GB" noProof="0" dirty="0"/>
                  <a:t>) </a:t>
                </a:r>
              </a:p>
              <a:p>
                <a:pPr marL="0" indent="0">
                  <a:buNone/>
                </a:pPr>
                <a:r>
                  <a:rPr lang="en-GB" i="1" noProof="0" dirty="0"/>
                  <a:t>M</a:t>
                </a:r>
                <a:r>
                  <a:rPr lang="en-GB" noProof="0" dirty="0"/>
                  <a:t>: migration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number</m:t>
                        </m:r>
                      </m:num>
                      <m:den>
                        <m:sSup>
                          <m:sSupPr>
                            <m:ctrlPr>
                              <a:rPr lang="en-GB" i="1" noProof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noProof="0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GB" b="0" i="1" noProof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GB" b="0" i="1" noProof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GB" b="0" i="0" noProof="0" smtClean="0">
                            <a:latin typeface="Cambria Math" panose="02040503050406030204" pitchFamily="18" charset="0"/>
                          </a:rPr>
                          <m:t>year</m:t>
                        </m:r>
                      </m:den>
                    </m:f>
                  </m:oMath>
                </a14:m>
                <a:r>
                  <a:rPr lang="en-GB" noProof="0" dirty="0"/>
                  <a:t>) </a:t>
                </a:r>
              </a:p>
              <a:p>
                <a:pPr marL="0" indent="0">
                  <a:buNone/>
                </a:pPr>
                <a:r>
                  <a:rPr lang="en-GB" i="1" noProof="0" dirty="0">
                    <a:solidFill>
                      <a:schemeClr val="tx1"/>
                    </a:solidFill>
                  </a:rPr>
                  <a:t>c</a:t>
                </a:r>
                <a:r>
                  <a:rPr lang="en-GB" noProof="0" dirty="0">
                    <a:solidFill>
                      <a:schemeClr val="tx1"/>
                    </a:solidFill>
                  </a:rPr>
                  <a:t>: cannibalism rate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GB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m:rPr>
                            <m:sty m:val="p"/>
                          </m:rPr>
                          <a:rPr lang="en-GB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umber</m:t>
                        </m:r>
                        <m:r>
                          <a:rPr lang="en-GB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GB" b="0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year</m:t>
                        </m:r>
                      </m:den>
                    </m:f>
                  </m:oMath>
                </a14:m>
                <a:r>
                  <a:rPr lang="en-GB" noProof="0" dirty="0">
                    <a:solidFill>
                      <a:schemeClr val="tx1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GB" noProof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EC877E-1D31-868B-9011-CA9FA037E5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354519" cy="4818244"/>
              </a:xfrm>
              <a:blipFill>
                <a:blip r:embed="rId2"/>
                <a:stretch>
                  <a:fillRect l="-1060" b="-3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96C5D17-E30C-C31C-34C3-827E4B5E870D}"/>
              </a:ext>
            </a:extLst>
          </p:cNvPr>
          <p:cNvSpPr txBox="1"/>
          <p:nvPr/>
        </p:nvSpPr>
        <p:spPr>
          <a:xfrm>
            <a:off x="6979534" y="912552"/>
            <a:ext cx="32416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noProof="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Practice: </a:t>
            </a:r>
          </a:p>
          <a:p>
            <a:r>
              <a:rPr lang="en-GB" sz="2800" noProof="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Determine the units</a:t>
            </a:r>
          </a:p>
        </p:txBody>
      </p:sp>
    </p:spTree>
    <p:extLst>
      <p:ext uri="{BB962C8B-B14F-4D97-AF65-F5344CB8AC3E}">
        <p14:creationId xmlns:p14="http://schemas.microsoft.com/office/powerpoint/2010/main" val="74872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979FC-C0CF-ACF2-D457-4E5E86CE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Lecture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6C328-18C9-5F1D-6788-028EE6AC2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Introduce some basic concepts</a:t>
            </a:r>
          </a:p>
          <a:p>
            <a:r>
              <a:rPr lang="en-GB" noProof="0" dirty="0"/>
              <a:t>Discuss the course outline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60717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39269-A8C5-0544-BB8D-689DE988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Two questions to get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7B5F7-42C8-84D2-C0A1-6F971314D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What do you associate with theoretical ecology?</a:t>
            </a:r>
          </a:p>
          <a:p>
            <a:endParaRPr lang="en-GB" noProof="0" dirty="0"/>
          </a:p>
          <a:p>
            <a:r>
              <a:rPr lang="en-GB" noProof="0" dirty="0"/>
              <a:t>What is your association with models?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5CB0C5-3950-3D6D-4B36-E91AE84D4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332" y="3550215"/>
            <a:ext cx="2921000" cy="292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75E571-CF09-4908-4030-14BB9499F04D}"/>
              </a:ext>
            </a:extLst>
          </p:cNvPr>
          <p:cNvSpPr txBox="1"/>
          <p:nvPr/>
        </p:nvSpPr>
        <p:spPr>
          <a:xfrm>
            <a:off x="4618566" y="4533662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noProof="0" dirty="0">
                <a:hlinkClick r:id="rId3"/>
              </a:rPr>
              <a:t>https://www.menti.com/</a:t>
            </a:r>
            <a:endParaRPr lang="en-GB" sz="2800" noProof="0" dirty="0"/>
          </a:p>
          <a:p>
            <a:r>
              <a:rPr lang="en-GB" sz="2800" noProof="0" dirty="0"/>
              <a:t>Code: 6570 4787</a:t>
            </a:r>
          </a:p>
        </p:txBody>
      </p:sp>
    </p:spTree>
    <p:extLst>
      <p:ext uri="{BB962C8B-B14F-4D97-AF65-F5344CB8AC3E}">
        <p14:creationId xmlns:p14="http://schemas.microsoft.com/office/powerpoint/2010/main" val="1868884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91D6-544B-9031-D390-1B317857C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Aim of theoretical ecology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8B06B-9F74-4B47-32E2-AF28C99FA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noProof="0" dirty="0"/>
              <a:t>The aim of theoretical ecology is to </a:t>
            </a:r>
            <a:r>
              <a:rPr lang="en-GB" noProof="0" dirty="0">
                <a:solidFill>
                  <a:srgbClr val="00B050"/>
                </a:solidFill>
              </a:rPr>
              <a:t>describe, explain and predict</a:t>
            </a:r>
            <a:r>
              <a:rPr lang="en-GB" noProof="0" dirty="0"/>
              <a:t> </a:t>
            </a:r>
            <a:r>
              <a:rPr lang="en-GB" noProof="0" dirty="0">
                <a:solidFill>
                  <a:srgbClr val="0070C0"/>
                </a:solidFill>
              </a:rPr>
              <a:t>ecological patterns and dynamics </a:t>
            </a:r>
            <a:r>
              <a:rPr lang="en-GB" noProof="0" dirty="0"/>
              <a:t>through </a:t>
            </a:r>
            <a:r>
              <a:rPr lang="en-GB" noProof="0" dirty="0">
                <a:solidFill>
                  <a:srgbClr val="FF0000"/>
                </a:solidFill>
              </a:rPr>
              <a:t>fundamental principles and mechanisms</a:t>
            </a:r>
          </a:p>
        </p:txBody>
      </p:sp>
    </p:spTree>
    <p:extLst>
      <p:ext uri="{BB962C8B-B14F-4D97-AF65-F5344CB8AC3E}">
        <p14:creationId xmlns:p14="http://schemas.microsoft.com/office/powerpoint/2010/main" val="119100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661AA-D8A7-A04C-E878-3C339F244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E225-2E56-E274-A644-A85186137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2708"/>
          </a:xfrm>
        </p:spPr>
        <p:txBody>
          <a:bodyPr/>
          <a:lstStyle/>
          <a:p>
            <a:r>
              <a:rPr lang="en-GB" noProof="0" dirty="0"/>
              <a:t>Models are an abstraction or simplification of reality</a:t>
            </a:r>
          </a:p>
          <a:p>
            <a:endParaRPr lang="en-GB" noProof="0" dirty="0"/>
          </a:p>
          <a:p>
            <a:pPr marL="0" indent="0">
              <a:buNone/>
            </a:pPr>
            <a:endParaRPr lang="en-GB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831BAB-F424-4C17-1B33-9CB870F0F781}"/>
              </a:ext>
            </a:extLst>
          </p:cNvPr>
          <p:cNvGrpSpPr/>
          <p:nvPr/>
        </p:nvGrpSpPr>
        <p:grpSpPr>
          <a:xfrm>
            <a:off x="838200" y="3044825"/>
            <a:ext cx="2286000" cy="2212975"/>
            <a:chOff x="838200" y="3044825"/>
            <a:chExt cx="2286000" cy="2212975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5656D235-3B55-5AAB-31B3-DA2B5872F961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044825"/>
              <a:ext cx="2286000" cy="50270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noProof="0" dirty="0"/>
                <a:t>Mental model</a:t>
              </a:r>
            </a:p>
            <a:p>
              <a:pPr marL="0" indent="0">
                <a:buFont typeface="Arial" panose="020B0604020202020204" pitchFamily="34" charset="0"/>
                <a:buNone/>
              </a:pPr>
              <a:endParaRPr lang="en-GB" noProof="0" dirty="0"/>
            </a:p>
          </p:txBody>
        </p:sp>
        <p:pic>
          <p:nvPicPr>
            <p:cNvPr id="7" name="Graphic 6" descr="Thought outline">
              <a:extLst>
                <a:ext uri="{FF2B5EF4-FFF2-40B4-BE49-F238E27FC236}">
                  <a16:creationId xmlns:a16="http://schemas.microsoft.com/office/drawing/2014/main" id="{A87C440B-EA19-A15A-AF09-0F5B710EE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6066" y="3547533"/>
              <a:ext cx="1710267" cy="1710267"/>
            </a:xfrm>
            <a:prstGeom prst="rect">
              <a:avLst/>
            </a:prstGeom>
          </p:spPr>
        </p:pic>
        <p:pic>
          <p:nvPicPr>
            <p:cNvPr id="9" name="Graphic 8" descr="Gears with solid fill">
              <a:extLst>
                <a:ext uri="{FF2B5EF4-FFF2-40B4-BE49-F238E27FC236}">
                  <a16:creationId xmlns:a16="http://schemas.microsoft.com/office/drawing/2014/main" id="{8DC60375-9685-248F-06D5-A9EA7D4E6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5733" y="3783541"/>
              <a:ext cx="533400" cy="5334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363F098-7051-719A-0C23-EF3252AED9F4}"/>
              </a:ext>
            </a:extLst>
          </p:cNvPr>
          <p:cNvGrpSpPr/>
          <p:nvPr/>
        </p:nvGrpSpPr>
        <p:grpSpPr>
          <a:xfrm>
            <a:off x="3556000" y="3091392"/>
            <a:ext cx="2455334" cy="2166408"/>
            <a:chOff x="3556000" y="3091392"/>
            <a:chExt cx="2455334" cy="2166408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B8FE0D8-4B9D-22F8-537D-08177856D865}"/>
                </a:ext>
              </a:extLst>
            </p:cNvPr>
            <p:cNvSpPr txBox="1">
              <a:spLocks/>
            </p:cNvSpPr>
            <p:nvPr/>
          </p:nvSpPr>
          <p:spPr>
            <a:xfrm>
              <a:off x="3556000" y="3091392"/>
              <a:ext cx="2455334" cy="50270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3400" noProof="0" dirty="0"/>
                <a:t>Physical model</a:t>
              </a:r>
            </a:p>
            <a:p>
              <a:pPr marL="0" indent="0">
                <a:buFont typeface="Arial" panose="020B0604020202020204" pitchFamily="34" charset="0"/>
                <a:buNone/>
              </a:pPr>
              <a:endParaRPr lang="en-GB" noProof="0" dirty="0"/>
            </a:p>
          </p:txBody>
        </p:sp>
        <p:pic>
          <p:nvPicPr>
            <p:cNvPr id="2052" name="Picture 4" descr="Flower Model, Dicot">
              <a:extLst>
                <a:ext uri="{FF2B5EF4-FFF2-40B4-BE49-F238E27FC236}">
                  <a16:creationId xmlns:a16="http://schemas.microsoft.com/office/drawing/2014/main" id="{5E0B66F5-20DE-46D5-2749-AF2FFDA74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1711" y="3639608"/>
              <a:ext cx="1526537" cy="1618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1BA37C0-5393-7DAF-D167-201448391213}"/>
              </a:ext>
            </a:extLst>
          </p:cNvPr>
          <p:cNvSpPr txBox="1">
            <a:spLocks/>
          </p:cNvSpPr>
          <p:nvPr/>
        </p:nvSpPr>
        <p:spPr>
          <a:xfrm>
            <a:off x="6620932" y="3096684"/>
            <a:ext cx="5215468" cy="27209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600" noProof="0" dirty="0"/>
              <a:t>Mathematical model</a:t>
            </a:r>
          </a:p>
          <a:p>
            <a:pPr marL="0" indent="0">
              <a:buNone/>
            </a:pPr>
            <a:endParaRPr lang="en-GB" sz="2600" noProof="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600" noProof="0" dirty="0"/>
              <a:t>Statistical model</a:t>
            </a:r>
          </a:p>
          <a:p>
            <a:pPr lvl="1"/>
            <a:r>
              <a:rPr lang="en-GB" sz="2600" i="1" noProof="0" dirty="0"/>
              <a:t>lm(y~x)</a:t>
            </a:r>
          </a:p>
          <a:p>
            <a:pPr marL="457200" lvl="1" indent="0">
              <a:buNone/>
            </a:pPr>
            <a:endParaRPr lang="en-GB" sz="2600" i="1" noProof="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600" noProof="0" dirty="0"/>
              <a:t>Mechanistic / Dynamic model</a:t>
            </a:r>
          </a:p>
          <a:p>
            <a:pPr lvl="1"/>
            <a:endParaRPr lang="en-GB" i="1" noProof="0" dirty="0"/>
          </a:p>
          <a:p>
            <a:pPr>
              <a:buFont typeface="Wingdings" panose="05000000000000000000" pitchFamily="2" charset="2"/>
              <a:buChar char="Ø"/>
            </a:pPr>
            <a:endParaRPr lang="en-GB" i="1" noProof="0" dirty="0"/>
          </a:p>
        </p:txBody>
      </p:sp>
    </p:spTree>
    <p:extLst>
      <p:ext uri="{BB962C8B-B14F-4D97-AF65-F5344CB8AC3E}">
        <p14:creationId xmlns:p14="http://schemas.microsoft.com/office/powerpoint/2010/main" val="318807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CFA9-037C-0F35-2985-74C6A594E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Dynamic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87F5A-D9F8-8F4E-0E19-C360DFC2A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1141"/>
          </a:xfrm>
        </p:spPr>
        <p:txBody>
          <a:bodyPr>
            <a:normAutofit/>
          </a:bodyPr>
          <a:lstStyle/>
          <a:p>
            <a:r>
              <a:rPr lang="en-GB" noProof="0" dirty="0"/>
              <a:t>Equations to describe changes over time</a:t>
            </a:r>
          </a:p>
          <a:p>
            <a:endParaRPr lang="en-GB" noProof="0" dirty="0"/>
          </a:p>
          <a:p>
            <a:pPr marL="0" indent="0">
              <a:buNone/>
            </a:pPr>
            <a:r>
              <a:rPr lang="en-GB" noProof="0" dirty="0"/>
              <a:t>Process description:</a:t>
            </a:r>
          </a:p>
          <a:p>
            <a:pPr lvl="1"/>
            <a:r>
              <a:rPr lang="en-GB" noProof="0" dirty="0"/>
              <a:t>Deterministic: Every time the results are the same for every calculation</a:t>
            </a:r>
          </a:p>
          <a:p>
            <a:pPr lvl="1"/>
            <a:r>
              <a:rPr lang="en-GB" noProof="0" dirty="0"/>
              <a:t>Stochastic: Random values make results unique for every calculation</a:t>
            </a:r>
          </a:p>
          <a:p>
            <a:pPr lvl="1"/>
            <a:endParaRPr lang="en-GB" noProof="0" dirty="0"/>
          </a:p>
          <a:p>
            <a:pPr marL="0" indent="0">
              <a:buNone/>
            </a:pPr>
            <a:r>
              <a:rPr lang="en-GB" noProof="0" dirty="0"/>
              <a:t>Time description:</a:t>
            </a:r>
          </a:p>
          <a:p>
            <a:pPr marL="0" indent="0">
              <a:buNone/>
            </a:pPr>
            <a:endParaRPr lang="en-GB" noProof="0" dirty="0"/>
          </a:p>
          <a:p>
            <a:pPr marL="0" indent="0">
              <a:buNone/>
            </a:pPr>
            <a:endParaRPr lang="en-GB" noProof="0" dirty="0"/>
          </a:p>
          <a:p>
            <a:endParaRPr lang="en-GB" noProof="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9E27C61-391E-C9A1-BD44-C4D9B7C4CC68}"/>
              </a:ext>
            </a:extLst>
          </p:cNvPr>
          <p:cNvGrpSpPr/>
          <p:nvPr/>
        </p:nvGrpSpPr>
        <p:grpSpPr>
          <a:xfrm>
            <a:off x="2542121" y="5947473"/>
            <a:ext cx="9658588" cy="616462"/>
            <a:chOff x="2085264" y="4702241"/>
            <a:chExt cx="9658588" cy="61646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36828A0-EAA1-28E4-3732-D2648440F297}"/>
                </a:ext>
              </a:extLst>
            </p:cNvPr>
            <p:cNvCxnSpPr/>
            <p:nvPr/>
          </p:nvCxnSpPr>
          <p:spPr>
            <a:xfrm>
              <a:off x="2239313" y="4864704"/>
              <a:ext cx="8652933" cy="0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72FE9EB-7225-51CC-733B-D0B67E1C1561}"/>
                </a:ext>
              </a:extLst>
            </p:cNvPr>
            <p:cNvCxnSpPr/>
            <p:nvPr/>
          </p:nvCxnSpPr>
          <p:spPr>
            <a:xfrm flipV="1">
              <a:off x="2239313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62A4DB-98A8-0584-8BC7-A420F410238F}"/>
                </a:ext>
              </a:extLst>
            </p:cNvPr>
            <p:cNvCxnSpPr/>
            <p:nvPr/>
          </p:nvCxnSpPr>
          <p:spPr>
            <a:xfrm flipV="1">
              <a:off x="3682455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693DB70-5DE4-F453-918D-9C0B673FF72E}"/>
                </a:ext>
              </a:extLst>
            </p:cNvPr>
            <p:cNvCxnSpPr/>
            <p:nvPr/>
          </p:nvCxnSpPr>
          <p:spPr>
            <a:xfrm flipV="1">
              <a:off x="5108667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2DBC7C6-C33F-35F8-A6DF-BEE0921B51BC}"/>
                </a:ext>
              </a:extLst>
            </p:cNvPr>
            <p:cNvCxnSpPr/>
            <p:nvPr/>
          </p:nvCxnSpPr>
          <p:spPr>
            <a:xfrm flipV="1">
              <a:off x="6548846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D61A93A-9DD5-EEB2-55C9-A7D11AB5214A}"/>
                </a:ext>
              </a:extLst>
            </p:cNvPr>
            <p:cNvCxnSpPr/>
            <p:nvPr/>
          </p:nvCxnSpPr>
          <p:spPr>
            <a:xfrm flipV="1">
              <a:off x="7979713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B9F4987-748F-35BB-842D-BAE05B7B328B}"/>
                </a:ext>
              </a:extLst>
            </p:cNvPr>
            <p:cNvCxnSpPr/>
            <p:nvPr/>
          </p:nvCxnSpPr>
          <p:spPr>
            <a:xfrm flipV="1">
              <a:off x="9452912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E41C93-7D37-74EA-A76E-191B84B856D2}"/>
                </a:ext>
              </a:extLst>
            </p:cNvPr>
            <p:cNvCxnSpPr/>
            <p:nvPr/>
          </p:nvCxnSpPr>
          <p:spPr>
            <a:xfrm flipV="1">
              <a:off x="10901560" y="4780037"/>
              <a:ext cx="0" cy="169334"/>
            </a:xfrm>
            <a:prstGeom prst="line">
              <a:avLst/>
            </a:prstGeom>
            <a:ln w="762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093BE40-70D7-B3E0-6C38-A1CAFF6C8992}"/>
                </a:ext>
              </a:extLst>
            </p:cNvPr>
            <p:cNvSpPr txBox="1"/>
            <p:nvPr/>
          </p:nvSpPr>
          <p:spPr>
            <a:xfrm>
              <a:off x="2085264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FEC5D2-B6FC-81A9-BB79-2F2BB7869356}"/>
                </a:ext>
              </a:extLst>
            </p:cNvPr>
            <p:cNvSpPr txBox="1"/>
            <p:nvPr/>
          </p:nvSpPr>
          <p:spPr>
            <a:xfrm>
              <a:off x="3525442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1F48F26-71A2-D210-B267-6F248D71DFF7}"/>
                </a:ext>
              </a:extLst>
            </p:cNvPr>
            <p:cNvSpPr txBox="1"/>
            <p:nvPr/>
          </p:nvSpPr>
          <p:spPr>
            <a:xfrm>
              <a:off x="4954618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61F699B-CCAA-BAB0-C704-64C49EEDBCE5}"/>
                </a:ext>
              </a:extLst>
            </p:cNvPr>
            <p:cNvSpPr txBox="1"/>
            <p:nvPr/>
          </p:nvSpPr>
          <p:spPr>
            <a:xfrm>
              <a:off x="6394797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B64439-C748-1BA8-A7D2-D75257AD3D94}"/>
                </a:ext>
              </a:extLst>
            </p:cNvPr>
            <p:cNvSpPr txBox="1"/>
            <p:nvPr/>
          </p:nvSpPr>
          <p:spPr>
            <a:xfrm>
              <a:off x="7834975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4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71D05EA-CA25-232A-F6E9-2A846FB7B117}"/>
                </a:ext>
              </a:extLst>
            </p:cNvPr>
            <p:cNvSpPr txBox="1"/>
            <p:nvPr/>
          </p:nvSpPr>
          <p:spPr>
            <a:xfrm>
              <a:off x="9264154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5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E9BA7F-6619-A915-8BDA-C0EE5F83D5E2}"/>
                </a:ext>
              </a:extLst>
            </p:cNvPr>
            <p:cNvSpPr txBox="1"/>
            <p:nvPr/>
          </p:nvSpPr>
          <p:spPr>
            <a:xfrm>
              <a:off x="10728042" y="49493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B95C04E-BA46-2C7C-6FDE-1687C966A365}"/>
                </a:ext>
              </a:extLst>
            </p:cNvPr>
            <p:cNvSpPr txBox="1"/>
            <p:nvPr/>
          </p:nvSpPr>
          <p:spPr>
            <a:xfrm>
              <a:off x="11075079" y="4702241"/>
              <a:ext cx="668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noProof="0" dirty="0"/>
                <a:t>Time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128592C-745A-C5D4-CC3F-B5E869729D62}"/>
              </a:ext>
            </a:extLst>
          </p:cNvPr>
          <p:cNvGrpSpPr/>
          <p:nvPr/>
        </p:nvGrpSpPr>
        <p:grpSpPr>
          <a:xfrm>
            <a:off x="908338" y="5494517"/>
            <a:ext cx="10492040" cy="461665"/>
            <a:chOff x="838199" y="4873240"/>
            <a:chExt cx="10492040" cy="4616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DF529B9-E495-9027-642E-B73B95F59259}"/>
                </a:ext>
              </a:extLst>
            </p:cNvPr>
            <p:cNvGrpSpPr/>
            <p:nvPr/>
          </p:nvGrpSpPr>
          <p:grpSpPr>
            <a:xfrm>
              <a:off x="2673498" y="4945680"/>
              <a:ext cx="8656741" cy="359832"/>
              <a:chOff x="2239313" y="4301676"/>
              <a:chExt cx="8656741" cy="359832"/>
            </a:xfrm>
          </p:grpSpPr>
          <p:sp>
            <p:nvSpPr>
              <p:cNvPr id="20" name="Arrow: Curved Down 19">
                <a:extLst>
                  <a:ext uri="{FF2B5EF4-FFF2-40B4-BE49-F238E27FC236}">
                    <a16:creationId xmlns:a16="http://schemas.microsoft.com/office/drawing/2014/main" id="{A400F453-EE4E-C8B5-4322-33D963D98B11}"/>
                  </a:ext>
                </a:extLst>
              </p:cNvPr>
              <p:cNvSpPr/>
              <p:nvPr/>
            </p:nvSpPr>
            <p:spPr>
              <a:xfrm>
                <a:off x="2239313" y="4301676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Arrow: Curved Down 27">
                <a:extLst>
                  <a:ext uri="{FF2B5EF4-FFF2-40B4-BE49-F238E27FC236}">
                    <a16:creationId xmlns:a16="http://schemas.microsoft.com/office/drawing/2014/main" id="{5E257063-1D84-25D0-1144-CBE14144B7C1}"/>
                  </a:ext>
                </a:extLst>
              </p:cNvPr>
              <p:cNvSpPr/>
              <p:nvPr/>
            </p:nvSpPr>
            <p:spPr>
              <a:xfrm>
                <a:off x="3679491" y="4314378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Arrow: Curved Down 28">
                <a:extLst>
                  <a:ext uri="{FF2B5EF4-FFF2-40B4-BE49-F238E27FC236}">
                    <a16:creationId xmlns:a16="http://schemas.microsoft.com/office/drawing/2014/main" id="{4B5766C9-BE29-C210-7D85-05CE4B6935C9}"/>
                  </a:ext>
                </a:extLst>
              </p:cNvPr>
              <p:cNvSpPr/>
              <p:nvPr/>
            </p:nvSpPr>
            <p:spPr>
              <a:xfrm>
                <a:off x="9452912" y="4301676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Arrow: Curved Down 29">
                <a:extLst>
                  <a:ext uri="{FF2B5EF4-FFF2-40B4-BE49-F238E27FC236}">
                    <a16:creationId xmlns:a16="http://schemas.microsoft.com/office/drawing/2014/main" id="{1A68E6A8-83B5-D548-E99A-68CCCA9C897E}"/>
                  </a:ext>
                </a:extLst>
              </p:cNvPr>
              <p:cNvSpPr/>
              <p:nvPr/>
            </p:nvSpPr>
            <p:spPr>
              <a:xfrm>
                <a:off x="8013578" y="4301676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Arrow: Curved Down 30">
                <a:extLst>
                  <a:ext uri="{FF2B5EF4-FFF2-40B4-BE49-F238E27FC236}">
                    <a16:creationId xmlns:a16="http://schemas.microsoft.com/office/drawing/2014/main" id="{C1071AEF-6F22-2471-BB1D-7EF30B5B0E80}"/>
                  </a:ext>
                </a:extLst>
              </p:cNvPr>
              <p:cNvSpPr/>
              <p:nvPr/>
            </p:nvSpPr>
            <p:spPr>
              <a:xfrm>
                <a:off x="6570436" y="4301676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Arrow: Curved Down 31">
                <a:extLst>
                  <a:ext uri="{FF2B5EF4-FFF2-40B4-BE49-F238E27FC236}">
                    <a16:creationId xmlns:a16="http://schemas.microsoft.com/office/drawing/2014/main" id="{713136E5-AB10-B195-A4D4-E0CA8178FF33}"/>
                  </a:ext>
                </a:extLst>
              </p:cNvPr>
              <p:cNvSpPr/>
              <p:nvPr/>
            </p:nvSpPr>
            <p:spPr>
              <a:xfrm>
                <a:off x="5122633" y="4301676"/>
                <a:ext cx="1443142" cy="347130"/>
              </a:xfrm>
              <a:prstGeom prst="curved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noProof="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352BD3D-18E6-82FB-00E2-1B64B2B6BB68}"/>
                </a:ext>
              </a:extLst>
            </p:cNvPr>
            <p:cNvSpPr txBox="1"/>
            <p:nvPr/>
          </p:nvSpPr>
          <p:spPr>
            <a:xfrm>
              <a:off x="838199" y="4873240"/>
              <a:ext cx="13010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noProof="0" dirty="0"/>
                <a:t>Discrete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7DA13DA-B15D-9918-8566-077B2BDBC1CD}"/>
              </a:ext>
            </a:extLst>
          </p:cNvPr>
          <p:cNvGrpSpPr/>
          <p:nvPr/>
        </p:nvGrpSpPr>
        <p:grpSpPr>
          <a:xfrm>
            <a:off x="908338" y="5029195"/>
            <a:ext cx="10570384" cy="461665"/>
            <a:chOff x="838199" y="4299652"/>
            <a:chExt cx="10570384" cy="461665"/>
          </a:xfrm>
        </p:grpSpPr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60A1FF8B-1920-BEC5-9A5C-8E3D197CBA7A}"/>
                </a:ext>
              </a:extLst>
            </p:cNvPr>
            <p:cNvCxnSpPr/>
            <p:nvPr/>
          </p:nvCxnSpPr>
          <p:spPr>
            <a:xfrm>
              <a:off x="2712430" y="4545873"/>
              <a:ext cx="869615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3CB021-699A-362A-C517-61AA5356EC8F}"/>
                </a:ext>
              </a:extLst>
            </p:cNvPr>
            <p:cNvSpPr txBox="1"/>
            <p:nvPr/>
          </p:nvSpPr>
          <p:spPr>
            <a:xfrm>
              <a:off x="838199" y="4299652"/>
              <a:ext cx="17427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noProof="0" dirty="0"/>
                <a:t>Continuous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159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6C99-1506-ACCF-ABB0-6ABED3C2F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Model complexity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BFEEB-092F-7E6A-8CD7-8BEACFC80544}"/>
              </a:ext>
            </a:extLst>
          </p:cNvPr>
          <p:cNvSpPr txBox="1"/>
          <p:nvPr/>
        </p:nvSpPr>
        <p:spPr>
          <a:xfrm>
            <a:off x="965200" y="1690688"/>
            <a:ext cx="2174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noProof="0" dirty="0"/>
              <a:t>Number /</a:t>
            </a:r>
          </a:p>
          <a:p>
            <a:r>
              <a:rPr lang="en-GB" sz="2400" noProof="0" dirty="0"/>
              <a:t>Density /</a:t>
            </a:r>
          </a:p>
          <a:p>
            <a:r>
              <a:rPr lang="en-GB" sz="2400" noProof="0" dirty="0"/>
              <a:t>concentration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6556617-64A5-8060-BC82-1BB797DB391C}"/>
              </a:ext>
            </a:extLst>
          </p:cNvPr>
          <p:cNvGrpSpPr/>
          <p:nvPr/>
        </p:nvGrpSpPr>
        <p:grpSpPr>
          <a:xfrm>
            <a:off x="731520" y="2782976"/>
            <a:ext cx="2153920" cy="2389914"/>
            <a:chOff x="731520" y="2782976"/>
            <a:chExt cx="2153920" cy="2389914"/>
          </a:xfrm>
        </p:grpSpPr>
        <p:pic>
          <p:nvPicPr>
            <p:cNvPr id="13" name="Graphic 12" descr="Deer with solid fill">
              <a:extLst>
                <a:ext uri="{FF2B5EF4-FFF2-40B4-BE49-F238E27FC236}">
                  <a16:creationId xmlns:a16="http://schemas.microsoft.com/office/drawing/2014/main" id="{CC1E40F3-11CC-F3C5-9E46-338B4035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4740" y="2782976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Deer with solid fill">
              <a:extLst>
                <a:ext uri="{FF2B5EF4-FFF2-40B4-BE49-F238E27FC236}">
                  <a16:creationId xmlns:a16="http://schemas.microsoft.com/office/drawing/2014/main" id="{79A04093-E1F5-398A-625D-DEE60CB13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31520" y="3625767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Deer with solid fill">
              <a:extLst>
                <a:ext uri="{FF2B5EF4-FFF2-40B4-BE49-F238E27FC236}">
                  <a16:creationId xmlns:a16="http://schemas.microsoft.com/office/drawing/2014/main" id="{078047B7-5B5E-1286-1A55-EC0BACCF4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61820" y="2863766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Deer with solid fill">
              <a:extLst>
                <a:ext uri="{FF2B5EF4-FFF2-40B4-BE49-F238E27FC236}">
                  <a16:creationId xmlns:a16="http://schemas.microsoft.com/office/drawing/2014/main" id="{C8A0F8CC-F169-A97F-6778-E96B8C66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30350" y="3556538"/>
              <a:ext cx="914400" cy="914400"/>
            </a:xfrm>
            <a:prstGeom prst="rect">
              <a:avLst/>
            </a:prstGeom>
          </p:spPr>
        </p:pic>
        <p:pic>
          <p:nvPicPr>
            <p:cNvPr id="17" name="Graphic 16" descr="Deer with solid fill">
              <a:extLst>
                <a:ext uri="{FF2B5EF4-FFF2-40B4-BE49-F238E27FC236}">
                  <a16:creationId xmlns:a16="http://schemas.microsoft.com/office/drawing/2014/main" id="{8E634338-BDF4-1194-D9A9-AB64DD4AD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7920" y="4258490"/>
              <a:ext cx="914400" cy="914400"/>
            </a:xfrm>
            <a:prstGeom prst="rect">
              <a:avLst/>
            </a:prstGeom>
          </p:spPr>
        </p:pic>
        <p:pic>
          <p:nvPicPr>
            <p:cNvPr id="28" name="Graphic 27" descr="Deer with solid fill">
              <a:extLst>
                <a:ext uri="{FF2B5EF4-FFF2-40B4-BE49-F238E27FC236}">
                  <a16:creationId xmlns:a16="http://schemas.microsoft.com/office/drawing/2014/main" id="{8BF02E3E-0687-5D19-026D-AB4AF4A3A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71040" y="4117652"/>
              <a:ext cx="914400" cy="914400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57FED0-082E-EF54-264E-384AA686B1AA}"/>
              </a:ext>
            </a:extLst>
          </p:cNvPr>
          <p:cNvGrpSpPr/>
          <p:nvPr/>
        </p:nvGrpSpPr>
        <p:grpSpPr>
          <a:xfrm>
            <a:off x="3662938" y="1690686"/>
            <a:ext cx="2174240" cy="3782209"/>
            <a:chOff x="3662938" y="1690686"/>
            <a:chExt cx="2174240" cy="378220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E9FE81E-78F3-A0BE-A16B-3EE741826716}"/>
                </a:ext>
              </a:extLst>
            </p:cNvPr>
            <p:cNvSpPr txBox="1"/>
            <p:nvPr/>
          </p:nvSpPr>
          <p:spPr>
            <a:xfrm>
              <a:off x="3662938" y="1690686"/>
              <a:ext cx="21742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noProof="0" dirty="0"/>
                <a:t>Spatial context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5FAC3F4-C9A5-308A-F291-20DB3838E9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4777" t="59818" r="25049"/>
            <a:stretch>
              <a:fillRect/>
            </a:stretch>
          </p:blipFill>
          <p:spPr>
            <a:xfrm rot="5400000">
              <a:off x="3023489" y="2962399"/>
              <a:ext cx="3320541" cy="1700452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E87788D-D17C-4D65-FCFF-0832A1BC0198}"/>
              </a:ext>
            </a:extLst>
          </p:cNvPr>
          <p:cNvGrpSpPr/>
          <p:nvPr/>
        </p:nvGrpSpPr>
        <p:grpSpPr>
          <a:xfrm>
            <a:off x="6007773" y="1690685"/>
            <a:ext cx="2937847" cy="2253551"/>
            <a:chOff x="6096000" y="1690685"/>
            <a:chExt cx="2937847" cy="225355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A94DCE2-A73E-9B2B-D0E1-E1F37F8F4CCD}"/>
                </a:ext>
              </a:extLst>
            </p:cNvPr>
            <p:cNvSpPr txBox="1"/>
            <p:nvPr/>
          </p:nvSpPr>
          <p:spPr>
            <a:xfrm>
              <a:off x="6096000" y="1690685"/>
              <a:ext cx="29378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noProof="0" dirty="0"/>
                <a:t>Population structure</a:t>
              </a:r>
            </a:p>
          </p:txBody>
        </p:sp>
        <p:pic>
          <p:nvPicPr>
            <p:cNvPr id="3074" name="Picture 2" descr="Different size classes of Pacific herring from 3cm to 20cm">
              <a:extLst>
                <a:ext uri="{FF2B5EF4-FFF2-40B4-BE49-F238E27FC236}">
                  <a16:creationId xmlns:a16="http://schemas.microsoft.com/office/drawing/2014/main" id="{D3B93446-5B57-EC9A-9C13-A792F66428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6523" y="2191636"/>
              <a:ext cx="2336800" cy="1752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5D4708F-548A-D4F1-D1FC-83A13DB28A1D}"/>
              </a:ext>
            </a:extLst>
          </p:cNvPr>
          <p:cNvGrpSpPr/>
          <p:nvPr/>
        </p:nvGrpSpPr>
        <p:grpSpPr>
          <a:xfrm>
            <a:off x="9168606" y="1690684"/>
            <a:ext cx="3023394" cy="2253552"/>
            <a:chOff x="9168606" y="1690684"/>
            <a:chExt cx="3023394" cy="225355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E34EF20-A17D-8B45-8B41-4DCFD1F9E15F}"/>
                </a:ext>
              </a:extLst>
            </p:cNvPr>
            <p:cNvSpPr txBox="1"/>
            <p:nvPr/>
          </p:nvSpPr>
          <p:spPr>
            <a:xfrm>
              <a:off x="9664567" y="1690684"/>
              <a:ext cx="25274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noProof="0" dirty="0"/>
                <a:t>Evolution</a:t>
              </a:r>
            </a:p>
          </p:txBody>
        </p:sp>
        <p:pic>
          <p:nvPicPr>
            <p:cNvPr id="41" name="Picture 40" descr="DNA structure made of leaves">
              <a:extLst>
                <a:ext uri="{FF2B5EF4-FFF2-40B4-BE49-F238E27FC236}">
                  <a16:creationId xmlns:a16="http://schemas.microsoft.com/office/drawing/2014/main" id="{6AE48238-B86D-257B-216C-7445EF898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8606" y="2203338"/>
              <a:ext cx="2487587" cy="17408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6449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0C44-F869-A9B1-C2D3-4146973EF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Course schedule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2C13173-14B3-2874-6042-65F9B73E2B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1372639"/>
              </p:ext>
            </p:extLst>
          </p:nvPr>
        </p:nvGraphicFramePr>
        <p:xfrm>
          <a:off x="838200" y="1361441"/>
          <a:ext cx="10515600" cy="542120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3071742622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395258205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30314631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34075772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9400161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627267506"/>
                    </a:ext>
                  </a:extLst>
                </a:gridCol>
              </a:tblGrid>
              <a:tr h="410723"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Monday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Tuesday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Wednesday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Thursday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Friday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098792"/>
                  </a:ext>
                </a:extLst>
              </a:tr>
              <a:tr h="706876">
                <a:tc rowSpan="3">
                  <a:txBody>
                    <a:bodyPr/>
                    <a:lstStyle/>
                    <a:p>
                      <a:r>
                        <a:rPr lang="en-GB" noProof="0" dirty="0"/>
                        <a:t>Morning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L1: Introduction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noProof="0" dirty="0"/>
                        <a:t>Computer </a:t>
                      </a:r>
                    </a:p>
                    <a:p>
                      <a:r>
                        <a:rPr lang="en-GB" noProof="0" dirty="0"/>
                        <a:t>lab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L4:</a:t>
                      </a:r>
                    </a:p>
                    <a:p>
                      <a:r>
                        <a:rPr lang="en-GB" noProof="0" dirty="0"/>
                        <a:t>Bifurcations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en-GB" noProof="0" dirty="0"/>
                        <a:t>Guest lecture:</a:t>
                      </a:r>
                    </a:p>
                    <a:p>
                      <a:r>
                        <a:rPr lang="en-GB" noProof="0" dirty="0"/>
                        <a:t>Structured populations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en-GB" noProof="0" dirty="0"/>
                        <a:t>Guest lecture: Adaptive dynamics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329211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noProof="0" dirty="0"/>
                        <a:t>L2: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noProof="0" dirty="0"/>
                        <a:t>ODE models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noProof="0" dirty="0"/>
                        <a:t>Computer</a:t>
                      </a:r>
                    </a:p>
                    <a:p>
                      <a:r>
                        <a:rPr lang="en-GB" noProof="0" dirty="0"/>
                        <a:t>Lab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53538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L3: </a:t>
                      </a:r>
                    </a:p>
                    <a:p>
                      <a:r>
                        <a:rPr lang="en-GB" noProof="0" dirty="0"/>
                        <a:t>ODE models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260488"/>
                  </a:ext>
                </a:extLst>
              </a:tr>
              <a:tr h="565241">
                <a:tc rowSpan="3">
                  <a:txBody>
                    <a:bodyPr/>
                    <a:lstStyle/>
                    <a:p>
                      <a:r>
                        <a:rPr lang="en-GB" noProof="0" dirty="0"/>
                        <a:t>Afternoon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L2: </a:t>
                      </a:r>
                    </a:p>
                    <a:p>
                      <a:r>
                        <a:rPr lang="en-GB" noProof="0" dirty="0"/>
                        <a:t>ODE models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/>
                      <a:r>
                        <a:rPr lang="en-GB" noProof="0" dirty="0"/>
                        <a:t>Computer lab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en-GB" noProof="0" dirty="0"/>
                        <a:t>Facultative activities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noProof="0" dirty="0"/>
                        <a:t>Walk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noProof="0" dirty="0"/>
                        <a:t>Math hour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noProof="0" dirty="0"/>
                        <a:t>practice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noProof="0" dirty="0"/>
                        <a:t>Computer </a:t>
                      </a:r>
                    </a:p>
                    <a:p>
                      <a:r>
                        <a:rPr lang="en-GB" noProof="0" dirty="0"/>
                        <a:t>lab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GB" noProof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864781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noProof="0" dirty="0"/>
                        <a:t>Computer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noProof="0" dirty="0"/>
                        <a:t>lab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335987"/>
                  </a:ext>
                </a:extLst>
              </a:tr>
              <a:tr h="79248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Computer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lab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Discussion + posters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0823450"/>
                  </a:ext>
                </a:extLst>
              </a:tr>
              <a:tr h="1316564">
                <a:tc>
                  <a:txBody>
                    <a:bodyPr/>
                    <a:lstStyle/>
                    <a:p>
                      <a:r>
                        <a:rPr lang="en-GB" noProof="0" dirty="0"/>
                        <a:t>Evening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Discussion on theoretical ecology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Guest lecture:</a:t>
                      </a:r>
                    </a:p>
                    <a:p>
                      <a:r>
                        <a:rPr lang="en-GB" noProof="0" dirty="0"/>
                        <a:t>Spatial models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Course feedback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564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376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50FBA-270C-CE2D-C2C2-D18F6860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Course information: Github repository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32310-E73B-FA32-924B-828036EAE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770" y="1531709"/>
            <a:ext cx="11922244" cy="5119461"/>
          </a:xfrm>
        </p:spPr>
        <p:txBody>
          <a:bodyPr/>
          <a:lstStyle/>
          <a:p>
            <a:r>
              <a:rPr lang="en-NL" dirty="0"/>
              <a:t>All files (powerpoints, computer practica) will be made available via Github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https://github.com/HannatenBrink/PERC_Course_TheoreticalEcology2025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NL" dirty="0"/>
              <a:t>If you are not familiar with github, press the green ‘Code’ button </a:t>
            </a:r>
          </a:p>
          <a:p>
            <a:pPr marL="0" indent="0">
              <a:buNone/>
            </a:pPr>
            <a:r>
              <a:rPr lang="en-NL" dirty="0"/>
              <a:t>-&gt; Download ZIP</a:t>
            </a:r>
          </a:p>
          <a:p>
            <a:pPr marL="0" indent="0">
              <a:buNone/>
            </a:pPr>
            <a:endParaRPr lang="en-NL" b="1" dirty="0"/>
          </a:p>
          <a:p>
            <a:endParaRPr lang="en-NL" dirty="0"/>
          </a:p>
          <a:p>
            <a:endParaRPr lang="en-NL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78B1ED-80FC-8EEF-615D-FEF3C6D2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413" t="579"/>
          <a:stretch>
            <a:fillRect/>
          </a:stretch>
        </p:blipFill>
        <p:spPr>
          <a:xfrm>
            <a:off x="4443758" y="3646306"/>
            <a:ext cx="4819985" cy="30048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998EB-1025-5598-8A61-490AE3C50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9286" y="4735286"/>
            <a:ext cx="2122714" cy="212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2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512</Words>
  <Application>Microsoft Office PowerPoint</Application>
  <PresentationFormat>Widescreen</PresentationFormat>
  <Paragraphs>141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Cambria Math</vt:lpstr>
      <vt:lpstr>Wingdings</vt:lpstr>
      <vt:lpstr>Office Theme</vt:lpstr>
      <vt:lpstr>Course introduction</vt:lpstr>
      <vt:lpstr>Lecture goals</vt:lpstr>
      <vt:lpstr>Two questions to get started</vt:lpstr>
      <vt:lpstr>Aim of theoretical ecology</vt:lpstr>
      <vt:lpstr>Models</vt:lpstr>
      <vt:lpstr>Dynamic models</vt:lpstr>
      <vt:lpstr>Model complexity</vt:lpstr>
      <vt:lpstr>Course schedule</vt:lpstr>
      <vt:lpstr>Course information: Github repository </vt:lpstr>
      <vt:lpstr>ODE models</vt:lpstr>
      <vt:lpstr>ODE models: Equation</vt:lpstr>
      <vt:lpstr>ODE model: units</vt:lpstr>
      <vt:lpstr>ODE model: units</vt:lpstr>
    </vt:vector>
  </TitlesOfParts>
  <Company>SLU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Jasper Croll</dc:creator>
  <cp:lastModifiedBy>Jasper Croll</cp:lastModifiedBy>
  <cp:revision>8</cp:revision>
  <dcterms:created xsi:type="dcterms:W3CDTF">2025-09-17T13:41:46Z</dcterms:created>
  <dcterms:modified xsi:type="dcterms:W3CDTF">2025-09-29T07:46:12Z</dcterms:modified>
</cp:coreProperties>
</file>

<file path=docProps/thumbnail.jpeg>
</file>